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8BBEEA4-4AC2-44E4-940B-CD4F21EC617A}">
  <a:tblStyle styleId="{68BBEEA4-4AC2-44E4-940B-CD4F21EC617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44b7d1042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44b7d1042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Uros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44b7d1042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44b7d1042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Uros subset of how to sign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44b7d1042f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44b7d1042f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Uros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4b7d1042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4b7d1042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Uros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44b7d1042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44b7d1042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Uros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4b7d1042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4b7d1042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Uros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44b7d1042f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44b7d1042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Uros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44b7d1042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44b7d1042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44b7d1042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44b7d1042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ROHAM SLIDE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44b7d1042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44b7d1042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ROHAM SLIDE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44b7d1042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44b7d1042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ROHAM SLIDE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44b7d1042f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44b7d1042f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44b7d1042f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44b7d1042f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44b7d1042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44b7d1042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44b7d1042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44b7d1042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20" name="Google Shape;2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85225" y="101675"/>
            <a:ext cx="2285326" cy="79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gif"/><Relationship Id="rId4" Type="http://schemas.openxmlformats.org/officeDocument/2006/relationships/image" Target="../media/image9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gif"/><Relationship Id="rId4" Type="http://schemas.openxmlformats.org/officeDocument/2006/relationships/image" Target="../media/image15.gif"/><Relationship Id="rId5" Type="http://schemas.openxmlformats.org/officeDocument/2006/relationships/image" Target="../media/image9.gif"/><Relationship Id="rId6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gif"/><Relationship Id="rId4" Type="http://schemas.openxmlformats.org/officeDocument/2006/relationships/image" Target="../media/image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AML Project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		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Sign Language Video to Text Translation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7150" y="0"/>
            <a:ext cx="3182474" cy="110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Our approach: Evaluation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de" sz="1200"/>
              <a:t>ROUGE-1: </a:t>
            </a:r>
            <a:r>
              <a:rPr lang="de" sz="1200"/>
              <a:t>		Unigram (single word) overlap between hypothesis and reference.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de" sz="1200"/>
              <a:t>ROUGE-L: </a:t>
            </a:r>
            <a:r>
              <a:rPr lang="de" sz="1200"/>
              <a:t>		Measures the longest common subsequence (LCS) — captures in-order matching words.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de" sz="1200"/>
              <a:t>NLTK BLEU: 	</a:t>
            </a:r>
            <a:r>
              <a:rPr lang="de" sz="1200"/>
              <a:t>Weighted geometric mean of 1-gram to 4-gram overlaps between the hypothesis and reference.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de" sz="1200"/>
              <a:t>TF-IDF Cosine: </a:t>
            </a:r>
            <a:r>
              <a:rPr lang="de" sz="1200"/>
              <a:t>	Convert sentences to TF-IDF vectors calculate cosine similarity.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225" y="2891676"/>
            <a:ext cx="6071350" cy="162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/>
        </p:nvSpPr>
        <p:spPr>
          <a:xfrm>
            <a:off x="153275" y="4703625"/>
            <a:ext cx="3920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 sz="900"/>
              <a:t>https://clementbm.github.io/theory/2021/12/23/rouge-bleu-scores.html</a:t>
            </a:r>
            <a:endParaRPr i="1" sz="9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" name="Google Shape;134;p23"/>
          <p:cNvGraphicFramePr/>
          <p:nvPr/>
        </p:nvGraphicFramePr>
        <p:xfrm>
          <a:off x="404738" y="1151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{68BBEEA4-4AC2-44E4-940B-CD4F21EC617A}</a:tableStyleId>
              </a:tblPr>
              <a:tblGrid>
                <a:gridCol w="1008175"/>
                <a:gridCol w="1008175"/>
                <a:gridCol w="1008175"/>
                <a:gridCol w="1008175"/>
                <a:gridCol w="1008175"/>
                <a:gridCol w="1008175"/>
                <a:gridCol w="1008175"/>
                <a:gridCol w="1008175"/>
              </a:tblGrid>
              <a:tr h="509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100"/>
                        <a:t>Window Size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100"/>
                        <a:t>Stride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100"/>
                        <a:t>Beam Size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100"/>
                        <a:t>K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100"/>
                        <a:t>BLEU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100"/>
                        <a:t>ROUGE-1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100"/>
                        <a:t>ROUGE-L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100"/>
                        <a:t>Cosine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0.03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9.20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/>
                        <a:t>7.27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7.66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0.05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9.12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7.16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/>
                        <a:t>8.41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0.00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9.28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7.02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7.97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0.00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9.56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7.45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6.99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32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0.04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/>
                        <a:t>9.59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7.26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7.53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64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32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/>
                        <a:t>0.09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8.31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6.47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6.18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135" name="Google Shape;135;p23"/>
          <p:cNvSpPr txBox="1"/>
          <p:nvPr/>
        </p:nvSpPr>
        <p:spPr>
          <a:xfrm>
            <a:off x="1186650" y="4254625"/>
            <a:ext cx="6770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dk2"/>
                </a:solidFill>
              </a:rPr>
              <a:t>Scores are ranged from 0 to 100 </a:t>
            </a:r>
            <a:r>
              <a:rPr i="1" lang="de" sz="1600">
                <a:solidFill>
                  <a:schemeClr val="dk2"/>
                </a:solidFill>
              </a:rPr>
              <a:t>(100 means </a:t>
            </a:r>
            <a:r>
              <a:rPr i="1" lang="de" sz="1600">
                <a:solidFill>
                  <a:schemeClr val="dk2"/>
                </a:solidFill>
              </a:rPr>
              <a:t>perfect</a:t>
            </a:r>
            <a:r>
              <a:rPr i="1" lang="de" sz="1600">
                <a:solidFill>
                  <a:schemeClr val="dk2"/>
                </a:solidFill>
              </a:rPr>
              <a:t> score)</a:t>
            </a:r>
            <a:endParaRPr i="1" sz="1600">
              <a:solidFill>
                <a:schemeClr val="dk2"/>
              </a:solidFill>
            </a:endParaRPr>
          </a:p>
        </p:txBody>
      </p:sp>
      <p:sp>
        <p:nvSpPr>
          <p:cNvPr id="136" name="Google Shape;13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Results: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4" title="technique_how1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3270000" cy="183939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2" name="Google Shape;142;p24"/>
          <p:cNvGraphicFramePr/>
          <p:nvPr/>
        </p:nvGraphicFramePr>
        <p:xfrm>
          <a:off x="311700" y="3037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{68BBEEA4-4AC2-44E4-940B-CD4F21EC617A}</a:tableStyleId>
              </a:tblPr>
              <a:tblGrid>
                <a:gridCol w="764225"/>
                <a:gridCol w="764225"/>
                <a:gridCol w="764225"/>
                <a:gridCol w="764225"/>
                <a:gridCol w="764225"/>
                <a:gridCol w="764225"/>
                <a:gridCol w="764225"/>
                <a:gridCol w="764225"/>
                <a:gridCol w="764225"/>
                <a:gridCol w="764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700"/>
                        <a:t>label_1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700"/>
                        <a:t>score_1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700"/>
                        <a:t>label_2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700"/>
                        <a:t>score_2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700"/>
                        <a:t>label_3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700"/>
                        <a:t>score_3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700"/>
                        <a:t>label_4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700"/>
                        <a:t>score_4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700"/>
                        <a:t>label_5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700"/>
                        <a:t>score_5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700"/>
                        <a:t>How much is a ticket to _____?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700"/>
                        <a:t>79.118515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700"/>
                        <a:t>How much does the book cost?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700"/>
                        <a:t>78.1632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700"/>
                        <a:t>ticket purchase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700"/>
                        <a:t>78.00283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700"/>
                        <a:t>exercise book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700"/>
                        <a:t>77.90515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700"/>
                        <a:t>fart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700"/>
                        <a:t>77.5795</a:t>
                      </a:r>
                      <a:endParaRPr sz="7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43" name="Google Shape;143;p24"/>
          <p:cNvGraphicFramePr/>
          <p:nvPr/>
        </p:nvGraphicFramePr>
        <p:xfrm>
          <a:off x="311700" y="3983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{68BBEEA4-4AC2-44E4-940B-CD4F21EC617A}</a:tableStyleId>
              </a:tblPr>
              <a:tblGrid>
                <a:gridCol w="764225"/>
                <a:gridCol w="764225"/>
                <a:gridCol w="764225"/>
                <a:gridCol w="764225"/>
                <a:gridCol w="764225"/>
                <a:gridCol w="764225"/>
                <a:gridCol w="764225"/>
                <a:gridCol w="764225"/>
                <a:gridCol w="764225"/>
                <a:gridCol w="764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700"/>
                        <a:t>label_6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700"/>
                        <a:t>score_6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700"/>
                        <a:t>label_7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700"/>
                        <a:t>score_7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700"/>
                        <a:t>label_8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700"/>
                        <a:t>score_8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700"/>
                        <a:t>label_9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700"/>
                        <a:t>score_9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700"/>
                        <a:t>label_10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700"/>
                        <a:t>score_10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700"/>
                        <a:t>common failure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700"/>
                        <a:t>77.50773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700"/>
                        <a:t>freestyle letter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700"/>
                        <a:t>77.411385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700"/>
                        <a:t>recipe card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700"/>
                        <a:t>77.39789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700"/>
                        <a:t>bread knife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700"/>
                        <a:t>77.3272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700"/>
                        <a:t>unleavened bread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700"/>
                        <a:t>77.29876</a:t>
                      </a:r>
                      <a:endParaRPr sz="7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44" name="Google Shape;144;p24"/>
          <p:cNvSpPr txBox="1"/>
          <p:nvPr/>
        </p:nvSpPr>
        <p:spPr>
          <a:xfrm>
            <a:off x="4337850" y="1017725"/>
            <a:ext cx="1947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200">
                <a:solidFill>
                  <a:schemeClr val="dk2"/>
                </a:solidFill>
              </a:rPr>
              <a:t>“technique”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145" name="Google Shape;145;p24"/>
          <p:cNvSpPr txBox="1"/>
          <p:nvPr>
            <p:ph type="title"/>
          </p:nvPr>
        </p:nvSpPr>
        <p:spPr>
          <a:xfrm>
            <a:off x="311700" y="387375"/>
            <a:ext cx="85206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Discussion: Results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Discussion: SignClip Limitations</a:t>
            </a:r>
            <a:endParaRPr/>
          </a:p>
        </p:txBody>
      </p:sp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311700" y="1152475"/>
            <a:ext cx="501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Mostly word level glosses but some short sentences included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“I painted my house gray”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Limited to certain length of frames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Training data is very clean and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Dataset small and multilingual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de" sz="1200"/>
              <a:t>~500 thousand video clips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de" sz="1200"/>
              <a:t>44 sign languages</a:t>
            </a:r>
            <a:endParaRPr sz="12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Performance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5" title="i painted house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1300" y="1152475"/>
            <a:ext cx="3048000" cy="2286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3" name="Google Shape;153;p25"/>
          <p:cNvGraphicFramePr/>
          <p:nvPr/>
        </p:nvGraphicFramePr>
        <p:xfrm>
          <a:off x="492650" y="4123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{68BBEEA4-4AC2-44E4-940B-CD4F21EC617A}</a:tableStyleId>
              </a:tblPr>
              <a:tblGrid>
                <a:gridCol w="986250"/>
                <a:gridCol w="986250"/>
                <a:gridCol w="986250"/>
                <a:gridCol w="986250"/>
                <a:gridCol w="986250"/>
                <a:gridCol w="986250"/>
                <a:gridCol w="986250"/>
                <a:gridCol w="9862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900"/>
                        <a:t>label_1</a:t>
                      </a:r>
                      <a:endParaRPr b="1" sz="9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900"/>
                        <a:t>score_1</a:t>
                      </a:r>
                      <a:endParaRPr b="1" sz="9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900"/>
                        <a:t>label_2</a:t>
                      </a:r>
                      <a:endParaRPr b="1" sz="9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900"/>
                        <a:t>score_2</a:t>
                      </a:r>
                      <a:endParaRPr b="1" sz="9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900"/>
                        <a:t>label_3</a:t>
                      </a:r>
                      <a:endParaRPr b="1" sz="9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900"/>
                        <a:t>score_3</a:t>
                      </a:r>
                      <a:endParaRPr b="1" sz="9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900"/>
                        <a:t>label_4</a:t>
                      </a:r>
                      <a:endParaRPr b="1" sz="9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900"/>
                        <a:t>score_4</a:t>
                      </a:r>
                      <a:endParaRPr b="1" sz="9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37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/>
                        <a:t>mountain-tour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/>
                        <a:t>85.942635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/>
                        <a:t>indoor climbing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/>
                        <a:t>83.17122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/>
                        <a:t>mountain hiking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/>
                        <a:t>82.94487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/>
                        <a:t>I painted my house gray.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/>
                        <a:t>82.02888</a:t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Discussion: SignClip performance</a:t>
            </a:r>
            <a:endParaRPr/>
          </a:p>
        </p:txBody>
      </p:sp>
      <p:graphicFrame>
        <p:nvGraphicFramePr>
          <p:cNvPr id="159" name="Google Shape;159;p26"/>
          <p:cNvGraphicFramePr/>
          <p:nvPr/>
        </p:nvGraphicFramePr>
        <p:xfrm>
          <a:off x="2289900" y="2366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{68BBEEA4-4AC2-44E4-940B-CD4F21EC617A}</a:tableStyleId>
              </a:tblPr>
              <a:tblGrid>
                <a:gridCol w="1145650"/>
                <a:gridCol w="1145650"/>
                <a:gridCol w="1145650"/>
                <a:gridCol w="1145650"/>
                <a:gridCol w="1145650"/>
              </a:tblGrid>
              <a:tr h="183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800"/>
                        <a:t>label_29</a:t>
                      </a:r>
                      <a:endParaRPr b="1" sz="8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800"/>
                        <a:t>score_29</a:t>
                      </a:r>
                      <a:endParaRPr b="1" sz="8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800"/>
                        <a:t>label_30</a:t>
                      </a:r>
                      <a:endParaRPr b="1" sz="8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800"/>
                        <a:t>score_30</a:t>
                      </a:r>
                      <a:endParaRPr b="1" sz="8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800"/>
                        <a:t>label_31</a:t>
                      </a:r>
                      <a:endParaRPr b="1" sz="8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302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/>
                        <a:t>research objectives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/>
                        <a:t>76.799286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/>
                        <a:t>spiritual intelligence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/>
                        <a:t>76.69641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/>
                        <a:t>illness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60" name="Google Shape;160;p26"/>
          <p:cNvGraphicFramePr/>
          <p:nvPr/>
        </p:nvGraphicFramePr>
        <p:xfrm>
          <a:off x="2289900" y="3973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{68BBEEA4-4AC2-44E4-940B-CD4F21EC617A}</a:tableStyleId>
              </a:tblPr>
              <a:tblGrid>
                <a:gridCol w="716025"/>
                <a:gridCol w="716025"/>
                <a:gridCol w="716025"/>
                <a:gridCol w="716025"/>
                <a:gridCol w="716025"/>
                <a:gridCol w="716025"/>
                <a:gridCol w="716025"/>
                <a:gridCol w="716025"/>
              </a:tblGrid>
              <a:tr h="258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800"/>
                        <a:t>label_1</a:t>
                      </a:r>
                      <a:endParaRPr b="1" sz="8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800"/>
                        <a:t>score_1</a:t>
                      </a:r>
                      <a:endParaRPr b="1" sz="8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800"/>
                        <a:t>label_2</a:t>
                      </a:r>
                      <a:endParaRPr b="1" sz="8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800"/>
                        <a:t>score_2</a:t>
                      </a:r>
                      <a:endParaRPr b="1" sz="8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800"/>
                        <a:t>label_3</a:t>
                      </a:r>
                      <a:endParaRPr b="1" sz="8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800"/>
                        <a:t>score_3</a:t>
                      </a:r>
                      <a:endParaRPr b="1" sz="8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800"/>
                        <a:t>label_4</a:t>
                      </a:r>
                      <a:endParaRPr b="1" sz="8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800"/>
                        <a:t>score_4</a:t>
                      </a:r>
                      <a:endParaRPr b="1" sz="8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31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/>
                        <a:t>skill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/>
                        <a:t>80.18192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/>
                        <a:t>skillful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/>
                        <a:t>77.71532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/>
                        <a:t>handbook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/>
                        <a:t>77.15087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/>
                        <a:t>talent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/>
                        <a:t>77.13143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61" name="Google Shape;161;p26" title="illness_asl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2035075"/>
            <a:ext cx="1762466" cy="132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 title="techni_asl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56925"/>
            <a:ext cx="1762450" cy="132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6"/>
          <p:cNvSpPr txBox="1"/>
          <p:nvPr/>
        </p:nvSpPr>
        <p:spPr>
          <a:xfrm>
            <a:off x="443325" y="1088575"/>
            <a:ext cx="71475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de" sz="1500">
                <a:solidFill>
                  <a:schemeClr val="dk2"/>
                </a:solidFill>
              </a:rPr>
              <a:t>SignClip does not perform well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de" sz="1500">
                <a:solidFill>
                  <a:schemeClr val="dk2"/>
                </a:solidFill>
              </a:rPr>
              <a:t>e.g. “illness’’, “technique”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de" sz="1500">
                <a:solidFill>
                  <a:schemeClr val="dk2"/>
                </a:solidFill>
              </a:rPr>
              <a:t>top scores for our data is silly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Discussion: Sign Language Segmentation</a:t>
            </a:r>
            <a:endParaRPr/>
          </a:p>
        </p:txBody>
      </p:sp>
      <p:sp>
        <p:nvSpPr>
          <p:cNvPr id="169" name="Google Shape;169;p27"/>
          <p:cNvSpPr txBox="1"/>
          <p:nvPr>
            <p:ph idx="1" type="body"/>
          </p:nvPr>
        </p:nvSpPr>
        <p:spPr>
          <a:xfrm>
            <a:off x="257825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Sign language is continuous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Variety of speed and length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Training vs. inference quality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7" title="technique_how1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8450" y="1152475"/>
            <a:ext cx="2943850" cy="165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7" title="technique_how2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8450" y="2808400"/>
            <a:ext cx="2943850" cy="1617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7" title="techni_asl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7398" y="1152475"/>
            <a:ext cx="1901050" cy="142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2578278"/>
            <a:ext cx="4746625" cy="23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Conclusion</a:t>
            </a:r>
            <a:endParaRPr/>
          </a:p>
        </p:txBody>
      </p:sp>
      <p:sp>
        <p:nvSpPr>
          <p:cNvPr id="179" name="Google Shape;17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Dataset discrepancies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Glosses vs. text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Training on multiple glosses &amp; words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Segmentation problem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Results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Overview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Problem Setting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Background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Our approach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Sliding Window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Transformer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Evaluation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Vocabulary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Results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Discussion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Problem Setting: Goal</a:t>
            </a:r>
            <a:endParaRPr/>
          </a:p>
        </p:txBody>
      </p:sp>
      <p:sp>
        <p:nvSpPr>
          <p:cNvPr id="69" name="Google Shape;69;p15"/>
          <p:cNvSpPr txBox="1"/>
          <p:nvPr/>
        </p:nvSpPr>
        <p:spPr>
          <a:xfrm>
            <a:off x="4945325" y="3146625"/>
            <a:ext cx="3270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Today we’re going to talk about how to diagnose an </a:t>
            </a:r>
            <a:r>
              <a:rPr b="1" i="1" lang="de" sz="1800">
                <a:solidFill>
                  <a:schemeClr val="dk2"/>
                </a:solidFill>
              </a:rPr>
              <a:t>illness</a:t>
            </a:r>
            <a:r>
              <a:rPr lang="de" sz="1800">
                <a:solidFill>
                  <a:schemeClr val="dk2"/>
                </a:solidFill>
              </a:rPr>
              <a:t> of you fish.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4945325" y="1795175"/>
            <a:ext cx="327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800">
                <a:solidFill>
                  <a:schemeClr val="dk2"/>
                </a:solidFill>
              </a:rPr>
              <a:t>Illness</a:t>
            </a:r>
            <a:endParaRPr b="1" i="1" sz="1800">
              <a:solidFill>
                <a:schemeClr val="dk2"/>
              </a:solidFill>
            </a:endParaRPr>
          </a:p>
        </p:txBody>
      </p:sp>
      <p:pic>
        <p:nvPicPr>
          <p:cNvPr id="71" name="Google Shape;71;p15" title="ezgif-2b250d0901227f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125" y="2977325"/>
            <a:ext cx="3123050" cy="167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 title="illness_asl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125" y="1175750"/>
            <a:ext cx="2402100" cy="1801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Background: SignCLIP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180950" y="1534400"/>
            <a:ext cx="4108500" cy="24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sz="1200"/>
              <a:t>Multimodal model connecting sign language videos and text via contrastive learning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sz="1200"/>
              <a:t>Pretrained on </a:t>
            </a:r>
            <a:r>
              <a:rPr b="1" lang="de" sz="1200"/>
              <a:t>SpreadTheSign</a:t>
            </a:r>
            <a:r>
              <a:rPr lang="de" sz="1200"/>
              <a:t> (500k+ video-text pairs in 41 sign languages)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sz="1200"/>
              <a:t>Uses a </a:t>
            </a:r>
            <a:r>
              <a:rPr b="1" lang="de" sz="1200"/>
              <a:t>text encoder</a:t>
            </a:r>
            <a:r>
              <a:rPr lang="de" sz="1200"/>
              <a:t> (BERT-based) and a </a:t>
            </a:r>
            <a:r>
              <a:rPr b="1" lang="de" sz="1200"/>
              <a:t>video/pose encoder</a:t>
            </a:r>
            <a:r>
              <a:rPr lang="de" sz="1200"/>
              <a:t>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sz="1200"/>
              <a:t>Fine-tuned on 3 ASL datasets for </a:t>
            </a:r>
            <a:r>
              <a:rPr b="1" lang="de" sz="1200"/>
              <a:t>isolated</a:t>
            </a:r>
            <a:r>
              <a:rPr lang="de" sz="1200"/>
              <a:t> sign recognition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sz="1200"/>
              <a:t>We use its best checkpoint for sentence-level inference</a:t>
            </a:r>
            <a:endParaRPr sz="1200"/>
          </a:p>
        </p:txBody>
      </p:sp>
      <p:sp>
        <p:nvSpPr>
          <p:cNvPr id="79" name="Google Shape;79;p16"/>
          <p:cNvSpPr txBox="1"/>
          <p:nvPr/>
        </p:nvSpPr>
        <p:spPr>
          <a:xfrm>
            <a:off x="311700" y="4618275"/>
            <a:ext cx="3531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222222"/>
                </a:solidFill>
                <a:highlight>
                  <a:srgbClr val="FFFFFF"/>
                </a:highlight>
              </a:rPr>
              <a:t>Jiang, Zifan, et al. "Signclip: Connecting text and sign language by contrastive learning." </a:t>
            </a:r>
            <a:r>
              <a:rPr i="1" lang="de" sz="800">
                <a:solidFill>
                  <a:srgbClr val="222222"/>
                </a:solidFill>
                <a:highlight>
                  <a:srgbClr val="FFFFFF"/>
                </a:highlight>
              </a:rPr>
              <a:t>arXiv preprint arXiv:2407.01264</a:t>
            </a:r>
            <a:r>
              <a:rPr lang="de" sz="800">
                <a:solidFill>
                  <a:srgbClr val="222222"/>
                </a:solidFill>
                <a:highlight>
                  <a:srgbClr val="FFFFFF"/>
                </a:highlight>
              </a:rPr>
              <a:t> (2024).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6624000" y="4618275"/>
            <a:ext cx="220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dk2"/>
                </a:solidFill>
              </a:rPr>
              <a:t>https://arxiv.org/pdf/2407.01264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9627" y="1288200"/>
            <a:ext cx="4475424" cy="27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de"/>
              <a:t>Background: SignCLIP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de" sz="1500"/>
              <a:t>FingerCLIP</a:t>
            </a:r>
            <a:r>
              <a:rPr lang="de" sz="1500"/>
              <a:t> (fingerspelling) performs strongly as a proof-of-concept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de" sz="1500"/>
              <a:t>SignCLIP</a:t>
            </a:r>
            <a:r>
              <a:rPr lang="de" sz="1500"/>
              <a:t> achieves robust in-domain performance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sz="1500"/>
              <a:t>Correct sign is included in top-10 candidates in </a:t>
            </a:r>
            <a:r>
              <a:rPr b="1" lang="de" sz="1500"/>
              <a:t>80% of cases</a:t>
            </a:r>
            <a:r>
              <a:rPr lang="de" sz="1500"/>
              <a:t> (R@10 ≈ 80%)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sz="1500"/>
              <a:t>Strong retrieval accuracy even without fine-tuning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450" y="2229050"/>
            <a:ext cx="5606699" cy="275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Our approach: Pipeline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5436600" cy="38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de" sz="1300">
                <a:solidFill>
                  <a:schemeClr val="dk1"/>
                </a:solidFill>
              </a:rPr>
              <a:t>Folder with videos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de" sz="1300">
                <a:solidFill>
                  <a:schemeClr val="dk1"/>
                </a:solidFill>
              </a:rPr>
              <a:t>Generate poses with `</a:t>
            </a:r>
            <a:r>
              <a:rPr i="1" lang="de" sz="1300">
                <a:solidFill>
                  <a:schemeClr val="dk1"/>
                </a:solidFill>
              </a:rPr>
              <a:t>video_to_pose</a:t>
            </a:r>
            <a:r>
              <a:rPr lang="de" sz="1300">
                <a:solidFill>
                  <a:schemeClr val="dk1"/>
                </a:solidFill>
              </a:rPr>
              <a:t>` CLI tool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de" sz="1300">
                <a:solidFill>
                  <a:schemeClr val="dk1"/>
                </a:solidFill>
              </a:rPr>
              <a:t>Pose data are Tensors with `</a:t>
            </a:r>
            <a:r>
              <a:rPr i="1" lang="de" sz="1300">
                <a:solidFill>
                  <a:schemeClr val="dk1"/>
                </a:solidFill>
              </a:rPr>
              <a:t>frames</a:t>
            </a:r>
            <a:r>
              <a:rPr lang="de" sz="1300">
                <a:solidFill>
                  <a:schemeClr val="dk1"/>
                </a:solidFill>
              </a:rPr>
              <a:t>` dimensions</a:t>
            </a:r>
            <a:br>
              <a:rPr lang="de" sz="1300">
                <a:solidFill>
                  <a:schemeClr val="dk1"/>
                </a:solidFill>
              </a:rPr>
            </a:br>
            <a:r>
              <a:rPr lang="de" sz="1300">
                <a:solidFill>
                  <a:schemeClr val="dk1"/>
                </a:solidFill>
              </a:rPr>
              <a:t>→ Segmentation doable</a:t>
            </a:r>
            <a:br>
              <a:rPr lang="de" sz="1300">
                <a:solidFill>
                  <a:schemeClr val="dk1"/>
                </a:solidFill>
              </a:rPr>
            </a:br>
            <a:r>
              <a:rPr lang="de" sz="1300">
                <a:solidFill>
                  <a:schemeClr val="dk1"/>
                </a:solidFill>
              </a:rPr>
              <a:t>→ </a:t>
            </a:r>
            <a:r>
              <a:rPr i="1" lang="de" sz="1300">
                <a:solidFill>
                  <a:schemeClr val="dk1"/>
                </a:solidFill>
              </a:rPr>
              <a:t>mp4</a:t>
            </a:r>
            <a:r>
              <a:rPr lang="de" sz="1300">
                <a:solidFill>
                  <a:schemeClr val="dk1"/>
                </a:solidFill>
              </a:rPr>
              <a:t> segmentation done for sanity check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de" sz="1300">
                <a:solidFill>
                  <a:schemeClr val="dk1"/>
                </a:solidFill>
              </a:rPr>
              <a:t>SignCLIP creates embeddings for each segmented pose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de" sz="1300">
                <a:solidFill>
                  <a:schemeClr val="dk1"/>
                </a:solidFill>
              </a:rPr>
              <a:t>SignCLIP</a:t>
            </a:r>
            <a:r>
              <a:rPr lang="de" sz="1300">
                <a:solidFill>
                  <a:schemeClr val="dk1"/>
                </a:solidFill>
              </a:rPr>
              <a:t> creates embeddings for our vocabulary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de" sz="1300">
                <a:solidFill>
                  <a:schemeClr val="dk1"/>
                </a:solidFill>
              </a:rPr>
              <a:t>The dot product of embeddings is calculated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de" sz="1300">
                <a:solidFill>
                  <a:schemeClr val="dk1"/>
                </a:solidFill>
              </a:rPr>
              <a:t>Top `</a:t>
            </a:r>
            <a:r>
              <a:rPr i="1" lang="de" sz="1300">
                <a:solidFill>
                  <a:schemeClr val="dk1"/>
                </a:solidFill>
              </a:rPr>
              <a:t>K</a:t>
            </a:r>
            <a:r>
              <a:rPr lang="de" sz="1300">
                <a:solidFill>
                  <a:schemeClr val="dk1"/>
                </a:solidFill>
              </a:rPr>
              <a:t>` results are taken for each pose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de" sz="1300">
                <a:solidFill>
                  <a:schemeClr val="dk1"/>
                </a:solidFill>
              </a:rPr>
              <a:t>Softmax applied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de" sz="1300">
                <a:solidFill>
                  <a:schemeClr val="dk1"/>
                </a:solidFill>
              </a:rPr>
              <a:t>Results passed on to Transformer for sentence generation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de" sz="1300">
                <a:solidFill>
                  <a:schemeClr val="dk1"/>
                </a:solidFill>
              </a:rPr>
              <a:t>Store sentences in for evaluation &amp; comparison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812" y="445025"/>
            <a:ext cx="2001888" cy="453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Vocabulary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 </a:t>
            </a:r>
            <a:r>
              <a:rPr lang="de"/>
              <a:t>BERT-based word vocabulary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English only (removed non-english)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Removed symbols, prefixes and suffixes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Case-insensitive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How2Sign word vocabulary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From the HowToSign dataset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Extracted from How2Sign sentence annotations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SpreadTheSign </a:t>
            </a:r>
            <a:r>
              <a:rPr b="1" lang="de"/>
              <a:t>gloss</a:t>
            </a:r>
            <a:r>
              <a:rPr lang="de"/>
              <a:t> vocabulary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Collected via web scraping from SpreadTheSign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Includes both single words and sentence-level glosses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The best </a:t>
            </a:r>
            <a:r>
              <a:rPr lang="de"/>
              <a:t>performing</a:t>
            </a:r>
            <a:r>
              <a:rPr lang="de"/>
              <a:t> vocab</a:t>
            </a:r>
            <a:endParaRPr/>
          </a:p>
        </p:txBody>
      </p:sp>
      <p:sp>
        <p:nvSpPr>
          <p:cNvPr id="102" name="Google Shape;102;p19"/>
          <p:cNvSpPr txBox="1"/>
          <p:nvPr/>
        </p:nvSpPr>
        <p:spPr>
          <a:xfrm>
            <a:off x="6162500" y="4183375"/>
            <a:ext cx="247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222222"/>
                </a:solidFill>
                <a:highlight>
                  <a:srgbClr val="FFFFFF"/>
                </a:highlight>
              </a:rPr>
              <a:t>Hilzensauer, Marlene, and Klaudia Krammer. "A multilingual dictionary for sign languages:" spreadthesign"." ICERI2015 Proceedings. IATED, 2015.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5995572" y="2698750"/>
            <a:ext cx="269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222222"/>
                </a:solidFill>
                <a:highlight>
                  <a:srgbClr val="FFFFFF"/>
                </a:highlight>
              </a:rPr>
              <a:t>Duarte, Amanda, et al. "How2sign: a large-scale multimodal dataset for continuous american sign language." Proceedings of the IEEE/CVF conference on computer vision and pattern recognition. 2021.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1150" y="2288750"/>
            <a:ext cx="1871712" cy="4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7725" y="3621600"/>
            <a:ext cx="1261525" cy="52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/>
        </p:nvSpPr>
        <p:spPr>
          <a:xfrm>
            <a:off x="5879350" y="1382725"/>
            <a:ext cx="277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222222"/>
                </a:solidFill>
                <a:highlight>
                  <a:srgbClr val="FFFFFF"/>
                </a:highlight>
              </a:rPr>
              <a:t>Reimers, Nils, and Iryna Gurevych. "Sentence-bert: Sentence embeddings using siamese bert-networks." arXiv preprint arXiv:1908.10084 (2019).</a:t>
            </a:r>
            <a:endParaRPr sz="6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Our approach: Sliding Window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152475"/>
            <a:ext cx="4825200" cy="27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300"/>
              <a:t>Assumptions:</a:t>
            </a:r>
            <a:endParaRPr b="1" sz="1300"/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de" sz="1300"/>
              <a:t>Glosses are </a:t>
            </a:r>
            <a:r>
              <a:rPr lang="de" sz="1300"/>
              <a:t>separable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 sz="1300"/>
              <a:t>Longer sentences can be sliced up into smaller segments and individually translated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 sz="1300"/>
              <a:t>Each segment can be embedded and scored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 sz="1300"/>
              <a:t>Combine afterwards</a:t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de" sz="1300"/>
              <a:t>Example:</a:t>
            </a:r>
            <a:r>
              <a:rPr lang="de" sz="1300"/>
              <a:t> </a:t>
            </a:r>
            <a:r>
              <a:rPr i="1" lang="de" sz="1300"/>
              <a:t>[</a:t>
            </a:r>
            <a:r>
              <a:rPr i="1" lang="de" sz="1300"/>
              <a:t>“I”, “painted”, “my”, “house”, “gray”]</a:t>
            </a:r>
            <a:endParaRPr i="1" sz="1300"/>
          </a:p>
        </p:txBody>
      </p:sp>
      <p:pic>
        <p:nvPicPr>
          <p:cNvPr id="113" name="Google Shape;113;p20" title="i painted house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8750" y="1310563"/>
            <a:ext cx="3363175" cy="25223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4" name="Google Shape;114;p20"/>
          <p:cNvGraphicFramePr/>
          <p:nvPr/>
        </p:nvGraphicFramePr>
        <p:xfrm>
          <a:off x="311700" y="4032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{68BBEEA4-4AC2-44E4-940B-CD4F21EC617A}</a:tableStyleId>
              </a:tblPr>
              <a:tblGrid>
                <a:gridCol w="1017525"/>
                <a:gridCol w="1017525"/>
                <a:gridCol w="1017525"/>
                <a:gridCol w="1017525"/>
                <a:gridCol w="1017525"/>
                <a:gridCol w="1017525"/>
                <a:gridCol w="1017525"/>
                <a:gridCol w="10175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900"/>
                        <a:t>label_1</a:t>
                      </a:r>
                      <a:endParaRPr b="1" sz="9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900"/>
                        <a:t>score_1</a:t>
                      </a:r>
                      <a:endParaRPr b="1" sz="9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900"/>
                        <a:t>label_2</a:t>
                      </a:r>
                      <a:endParaRPr b="1" sz="9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900"/>
                        <a:t>score_2</a:t>
                      </a:r>
                      <a:endParaRPr b="1" sz="9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900"/>
                        <a:t>label_3</a:t>
                      </a:r>
                      <a:endParaRPr b="1" sz="9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900"/>
                        <a:t>score_3</a:t>
                      </a:r>
                      <a:endParaRPr b="1" sz="9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900"/>
                        <a:t>label_4</a:t>
                      </a:r>
                      <a:endParaRPr b="1" sz="9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900"/>
                        <a:t>score_4</a:t>
                      </a:r>
                      <a:endParaRPr b="1" sz="9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37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/>
                        <a:t>mountain-tour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/>
                        <a:t>85.942635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/>
                        <a:t>indoor climbing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/>
                        <a:t>83.17122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/>
                        <a:t>mountain hiking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/>
                        <a:t>82.94487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/>
                        <a:t>I painted my house gray.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/>
                        <a:t>82.02888</a:t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Our approach: Transformers</a:t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11700" y="1152475"/>
            <a:ext cx="786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de" sz="1700"/>
              <a:t>Divide video into overlapping pose segments (windows with strides)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de" sz="1700"/>
              <a:t>For each segment, extract </a:t>
            </a:r>
            <a:r>
              <a:rPr b="1" lang="de" sz="1700"/>
              <a:t>top-k gloss candidates</a:t>
            </a:r>
            <a:r>
              <a:rPr lang="de" sz="1700"/>
              <a:t> from SignCLIP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de" sz="1700"/>
              <a:t>Use </a:t>
            </a:r>
            <a:r>
              <a:rPr b="1" lang="de" sz="1700"/>
              <a:t>beam search</a:t>
            </a:r>
            <a:r>
              <a:rPr lang="de" sz="1700"/>
              <a:t> combining:</a:t>
            </a:r>
            <a:endParaRPr sz="17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" sz="1500"/>
              <a:t>SignCLIP similarity scores (semantic relevance)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" sz="1500"/>
              <a:t>LM log-probabilities (language fluency)</a:t>
            </a:r>
            <a:endParaRPr sz="15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de" sz="1700"/>
              <a:t>Score beams with optional adjustments (length norm, coverage, uncertainty)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de" sz="1700"/>
              <a:t>Merge segments to form full sentence, optionally refined by LM</a:t>
            </a:r>
            <a:endParaRPr sz="1700"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1500" y="2831713"/>
            <a:ext cx="4659788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